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5" r:id="rId2"/>
    <p:sldId id="257" r:id="rId3"/>
    <p:sldId id="357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8" r:id="rId15"/>
    <p:sldId id="359" r:id="rId16"/>
    <p:sldId id="360" r:id="rId17"/>
    <p:sldId id="361" r:id="rId18"/>
    <p:sldId id="362" r:id="rId19"/>
    <p:sldId id="259" r:id="rId20"/>
    <p:sldId id="363" r:id="rId21"/>
    <p:sldId id="343" r:id="rId22"/>
    <p:sldId id="364" r:id="rId23"/>
    <p:sldId id="365" r:id="rId24"/>
    <p:sldId id="366" r:id="rId25"/>
    <p:sldId id="3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3169"/>
    <a:srgbClr val="56BD74"/>
    <a:srgbClr val="5AA9A8"/>
    <a:srgbClr val="64346C"/>
    <a:srgbClr val="348B90"/>
    <a:srgbClr val="2AA759"/>
    <a:srgbClr val="1E1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0" autoAdjust="0"/>
    <p:restoredTop sz="70477"/>
  </p:normalViewPr>
  <p:slideViewPr>
    <p:cSldViewPr>
      <p:cViewPr>
        <p:scale>
          <a:sx n="78" d="100"/>
          <a:sy n="78" d="100"/>
        </p:scale>
        <p:origin x="-22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F425D-CACD-6C47-821E-AD74F9EEB477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AF552-093D-2C48-90CB-72B65172D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3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F552-093D-2C48-90CB-72B65172DD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F552-093D-2C48-90CB-72B65172DD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AF552-093D-2C48-90CB-72B65172DD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7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AF552-093D-2C48-90CB-72B65172DD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7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F552-093D-2C48-90CB-72B65172DD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64346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E3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67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6582AA44-011D-5C4C-B4DD-7257C901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E562-F3D1-4F4A-846C-763FA442DBC4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AEB62182-98A6-DE42-9E11-3A6C9A8DB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6957392"/>
            <a:ext cx="2895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8FC9C87E-7DD4-6F4F-BA86-D3021A3C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08DF-914F-42D8-84A5-E7F3E6449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52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E562-F3D1-4F4A-846C-763FA442DBC4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08DF-914F-42D8-84A5-E7F3E6449F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9E3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62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E316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E316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E562-F3D1-4F4A-846C-763FA442DBC4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08DF-914F-42D8-84A5-E7F3E6449FE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9E3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78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E562-F3D1-4F4A-846C-763FA442DBC4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08DF-914F-42D8-84A5-E7F3E6449FE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9E3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31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E562-F3D1-4F4A-846C-763FA442DBC4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08DF-914F-42D8-84A5-E7F3E6449F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9E316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94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3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9E562-F3D1-4F4A-846C-763FA442DBC4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408DF-914F-42D8-84A5-E7F3E6449F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5400000" algn="t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412776"/>
            <a:ext cx="9144000" cy="0"/>
          </a:xfrm>
          <a:prstGeom prst="line">
            <a:avLst/>
          </a:prstGeom>
          <a:ln w="19050">
            <a:solidFill>
              <a:srgbClr val="643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1E1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Steven Croft, Bishop of Oxford</a:t>
            </a:r>
          </a:p>
        </p:txBody>
      </p:sp>
      <p:grpSp>
        <p:nvGrpSpPr>
          <p:cNvPr id="1032" name="Group 1031"/>
          <p:cNvGrpSpPr/>
          <p:nvPr userDrawn="1"/>
        </p:nvGrpSpPr>
        <p:grpSpPr>
          <a:xfrm>
            <a:off x="6804248" y="6440080"/>
            <a:ext cx="2160240" cy="360040"/>
            <a:chOff x="6516216" y="6440254"/>
            <a:chExt cx="2160240" cy="360040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6516216" y="6440254"/>
              <a:ext cx="360040" cy="360040"/>
              <a:chOff x="7524328" y="6439644"/>
              <a:chExt cx="360040" cy="360040"/>
            </a:xfrm>
          </p:grpSpPr>
          <p:sp>
            <p:nvSpPr>
              <p:cNvPr id="14" name="Oval 13"/>
              <p:cNvSpPr/>
              <p:nvPr userDrawn="1"/>
            </p:nvSpPr>
            <p:spPr>
              <a:xfrm>
                <a:off x="7524328" y="6439644"/>
                <a:ext cx="360040" cy="360040"/>
              </a:xfrm>
              <a:prstGeom prst="ellipse">
                <a:avLst/>
              </a:prstGeom>
              <a:solidFill>
                <a:srgbClr val="2AA75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7605" y="6521022"/>
                <a:ext cx="273485" cy="222342"/>
              </a:xfrm>
              <a:prstGeom prst="rect">
                <a:avLst/>
              </a:prstGeom>
            </p:spPr>
          </p:pic>
        </p:grpSp>
        <p:sp>
          <p:nvSpPr>
            <p:cNvPr id="1031" name="TextBox 1030"/>
            <p:cNvSpPr txBox="1"/>
            <p:nvPr userDrawn="1"/>
          </p:nvSpPr>
          <p:spPr>
            <a:xfrm>
              <a:off x="6876256" y="6494856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56BD74"/>
                  </a:solidFill>
                </a:rPr>
                <a:t>@</a:t>
              </a:r>
              <a:r>
                <a:rPr lang="en-GB" sz="1200" dirty="0" err="1">
                  <a:solidFill>
                    <a:srgbClr val="56BD74"/>
                  </a:solidFill>
                </a:rPr>
                <a:t>Steven_Croft</a:t>
              </a:r>
              <a:endParaRPr lang="en-GB" sz="1200" dirty="0">
                <a:solidFill>
                  <a:srgbClr val="56BD74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430805" y="159359"/>
            <a:ext cx="2378389" cy="10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81F4C-A167-D04E-AD4D-9BF48C191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783959"/>
            <a:ext cx="3483937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49E0C3-FBBF-3C4A-B4A6-0EC1BD42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</a:rPr>
              <a:t>How do we live well in a digital age?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A04F80-0574-0544-AD79-8BBB1715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6" y="1632530"/>
            <a:ext cx="3035882" cy="22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826B85-D58A-48FB-ABB8-881A5F8CC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81869DF-B635-8F41-912C-FFB3C942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5419725"/>
            <a:ext cx="770382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Weaponisation</a:t>
            </a:r>
            <a:endParaRPr lang="en-US" sz="3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20B579A7-44A3-4863-B4F6-E1E3D667A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0090" y="990600"/>
            <a:ext cx="770382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7CD46691-7F97-8249-95DD-A960015C3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119" r="857" b="2"/>
          <a:stretch/>
        </p:blipFill>
        <p:spPr>
          <a:xfrm>
            <a:off x="961263" y="1309878"/>
            <a:ext cx="7221474" cy="36667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55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8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CBAAC2A-6487-EC4A-9893-FD59EB7B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solidFill>
                  <a:srgbClr val="FFFFFF"/>
                </a:solidFill>
              </a:rPr>
              <a:t>Sexualisation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FD200345-4637-204B-8D7B-EFB2096EB9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046" r="14385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12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2F20479-20B2-6E47-A216-32D5ADCE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rgbClr val="FFFFFF"/>
                </a:solidFill>
              </a:rPr>
              <a:t>Leadership: who shapes the future?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E1123B95-CD31-5A44-88B7-56C260267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020" r="5942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446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795739F-C8FA-9E48-868A-E01E0B5C0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783959"/>
            <a:ext cx="3483937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Five overarching Principles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D151B00B-1C7E-EE45-B406-78CFCAD66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anchor="t">
            <a:normAutofit/>
          </a:bodyPr>
          <a:lstStyle/>
          <a:p>
            <a:pPr algn="l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604013-00F4-944C-8216-130F2BA3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6" y="1886948"/>
            <a:ext cx="3035882" cy="1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C30D00E-3819-8447-8C6A-65982124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Artificial intelligence should be developed for the common good and benefit of humanity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F89C0C3-7C99-584C-9178-561F6D68A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36" y="1233720"/>
            <a:ext cx="3035882" cy="30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5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E5027-73DA-7F4D-94DA-42207218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Artificial intelligence should operate on principles of intelligibility and fairness.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61C6943-A07E-AF4A-B9F0-FFF3EE905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46" r="19084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32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45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C032A-F010-7142-AA4E-105171C4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>
                <a:solidFill>
                  <a:srgbClr val="FFFFFF"/>
                </a:solidFill>
              </a:rPr>
              <a:t>Artificial intelligence should not be used to diminish the data rights or privacy of individuals, families or communities.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515AF65-E825-504A-BF47-705D43477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5" r="11180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60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5E654-5EC7-744B-862F-CE541A66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 citizens have the right to be educated to enable them to flourish mentally, emotionally and economically alongside artificial intelligence. 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DFA1668-AF55-1E4D-9E04-0C737E19F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36" y="1606459"/>
            <a:ext cx="3035882" cy="22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3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C0FF2-E8AC-8A4F-A368-21E9E17D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>
                <a:solidFill>
                  <a:srgbClr val="FFFFFF"/>
                </a:solidFill>
              </a:rPr>
              <a:t>The autonomous power to hurt, destroy or deceive human beings should never be vested in artificial intelligence. </a:t>
            </a:r>
            <a:br>
              <a:rPr lang="en-US" sz="2600">
                <a:solidFill>
                  <a:srgbClr val="FFFFFF"/>
                </a:solidFill>
              </a:rPr>
            </a:b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242BDA1-8F11-C14B-BB03-BBC806BD6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56" r="31480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294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B9DC61-7867-6D42-890A-C65C0FE2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41" y="1699895"/>
            <a:ext cx="2240507" cy="345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5A28D7-B617-4D4D-B6BE-A85101D41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679" y="1699895"/>
            <a:ext cx="2555664" cy="345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0D8003-522E-0A46-9371-194A656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096" y="1699896"/>
            <a:ext cx="2269152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A4CE32-143A-A94E-AF50-9D26510B0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90" r="33550" b="1"/>
          <a:stretch/>
        </p:blipFill>
        <p:spPr>
          <a:xfrm>
            <a:off x="723901" y="1581150"/>
            <a:ext cx="2267179" cy="364998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DA8A33-B95A-3844-938C-48F83C4A4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" r="8076"/>
          <a:stretch/>
        </p:blipFill>
        <p:spPr>
          <a:xfrm>
            <a:off x="3232380" y="1581150"/>
            <a:ext cx="5187719" cy="364998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A617C3-ED30-CB45-B508-3523C0F8EACC}"/>
              </a:ext>
            </a:extLst>
          </p:cNvPr>
          <p:cNvSpPr/>
          <p:nvPr/>
        </p:nvSpPr>
        <p:spPr>
          <a:xfrm>
            <a:off x="1685955" y="3557863"/>
            <a:ext cx="1425775" cy="28276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7925" b="1" dirty="0">
                <a:ln/>
                <a:solidFill>
                  <a:schemeClr val="accent3"/>
                </a:solidFill>
              </a:rPr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30FE4-9A84-D54D-9A9E-38569580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</a:t>
            </a:r>
          </a:p>
        </p:txBody>
      </p:sp>
    </p:spTree>
    <p:extLst>
      <p:ext uri="{BB962C8B-B14F-4D97-AF65-F5344CB8AC3E}">
        <p14:creationId xmlns:p14="http://schemas.microsoft.com/office/powerpoint/2010/main" val="22611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795739F-C8FA-9E48-868A-E01E0B5C0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783959"/>
            <a:ext cx="3483937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One big question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D151B00B-1C7E-EE45-B406-78CFCAD66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anchor="t">
            <a:normAutofit/>
          </a:bodyPr>
          <a:lstStyle/>
          <a:p>
            <a:pPr algn="l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9B0815-FEC6-4B4B-8D96-87C809B9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94" y="984970"/>
            <a:ext cx="2522066" cy="37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 t="14660" b="3171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C81DC7-24E8-4F47-BC0C-CF4F795AD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“We will spend the next three decades – indeed perhaps the next century – in a permanent identity crisis, asking what humans are good for…..The greatest benefit of the arrival of artificial intelligence is that </a:t>
            </a:r>
            <a:r>
              <a:rPr lang="en-US" dirty="0" err="1"/>
              <a:t>Ais</a:t>
            </a:r>
            <a:r>
              <a:rPr lang="en-US" dirty="0"/>
              <a:t> will help define humanity.  We need AI’s to tell us who we are”</a:t>
            </a:r>
          </a:p>
          <a:p>
            <a:pPr marL="0" indent="0">
              <a:buNone/>
            </a:pPr>
            <a:r>
              <a:rPr lang="en-US" dirty="0"/>
              <a:t>Kevin Kelly, The Inevitable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8099D4-2AC7-5D48-9B43-73A76C464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4602163"/>
            <a:ext cx="1320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2A0A57-7357-5446-945C-3072373F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341" y="0"/>
            <a:ext cx="10324682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6276E8D-F12B-DB4D-B2A5-9D305D3E5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When I look at your heavens, the work of your fingers,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moon and the stars that you have established;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what are human beings that you are mindful of them,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mortals that you care for them?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Psalm 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C30D00E-3819-8447-8C6A-65982124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896" y="1340768"/>
            <a:ext cx="4025793" cy="3445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The Word became flesh and lived among us, full of grace and truth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/>
              <a:t/>
            </a:r>
            <a:br>
              <a:rPr lang="en-US" sz="3600" dirty="0"/>
            </a:br>
            <a:endParaRPr lang="en-US" sz="33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B56917-C2B2-D045-8C72-2F0B233C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3062099" cy="23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 t="14660" b="3171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66BD1D-7959-9B49-A556-65027F4D43B3}"/>
              </a:ext>
            </a:extLst>
          </p:cNvPr>
          <p:cNvSpPr/>
          <p:nvPr/>
        </p:nvSpPr>
        <p:spPr>
          <a:xfrm>
            <a:off x="395537" y="1600200"/>
            <a:ext cx="6064634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000" dirty="0"/>
              <a:t>Blessed are the poor in spirit, for theirs is the kingdom of heaven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those who mourn, for they will be comforted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the meek, for they will inherit the earth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those who hunger and thirst for righteousness, for they will be filled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the merciful, for they will receive mercy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the pure in heart, for they will see God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the peacemakers, for they will be called children of God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Blessed are those who are persecuted for righteousness sake, for theirs is the kingdom of heaven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07F89E-DA67-1041-9E76-899618E56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839" y="1844824"/>
            <a:ext cx="2522066" cy="37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81F4C-A167-D04E-AD4D-9BF48C191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783959"/>
            <a:ext cx="3483937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49E0C3-FBBF-3C4A-B4A6-0EC1BD42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</a:rPr>
              <a:t>How do we live well in a digital age?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A04F80-0574-0544-AD79-8BBB1715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6" y="1632530"/>
            <a:ext cx="3035882" cy="22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795739F-C8FA-9E48-868A-E01E0B5C0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783959"/>
            <a:ext cx="3483937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Nine Key Issues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D151B00B-1C7E-EE45-B406-78CFCAD66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anchor="t">
            <a:normAutofit/>
          </a:bodyPr>
          <a:lstStyle/>
          <a:p>
            <a:pPr algn="l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4ED08E-4BD4-FF42-BDE7-24C2A87A0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6" y="1769095"/>
            <a:ext cx="3035882" cy="19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84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B8ECB31-E0DE-8549-93CD-8EC835DA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solidFill>
                  <a:srgbClr val="FFFFFF"/>
                </a:solidFill>
              </a:rPr>
              <a:t>Public awareness, debate, scrutiny and trust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C744FE-CE44-B14F-A354-F4529F176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2" r="17449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5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4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634FFB5-2E9A-2842-AF6A-A6C59DA6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Public truth and political debate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431F8F74-8B77-1E4F-AF4B-0117549DE3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590" r="20841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81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826B85-D58A-48FB-ABB8-881A5F8CC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ECCE10F-4A94-554C-BC53-2537FF0E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5419725"/>
            <a:ext cx="770382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500">
                <a:solidFill>
                  <a:schemeClr val="tx1">
                    <a:lumMod val="75000"/>
                    <a:lumOff val="25000"/>
                  </a:schemeClr>
                </a:solidFill>
              </a:rPr>
              <a:t>AI and the Future of Work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20B579A7-44A3-4863-B4F6-E1E3D667A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0090" y="990600"/>
            <a:ext cx="770382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D5A12893-ABC2-3B4A-BAFB-A0DB9D4E03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355" r="2" b="2"/>
          <a:stretch/>
        </p:blipFill>
        <p:spPr>
          <a:xfrm>
            <a:off x="961263" y="1309878"/>
            <a:ext cx="7221474" cy="36667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78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4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68DE725-FF1E-8D4A-90BA-D8D3B3EF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rgbClr val="FFFFFF"/>
                </a:solidFill>
              </a:rPr>
              <a:t>Education: preparing present and future generations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AB7EE403-31EF-BD44-89DB-210A132C25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38" r="23159" b="-2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717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63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AC89F8B-DF63-F24C-A6F6-28C2CE31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Data protection and bias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xmlns="" id="{1372727F-BEE7-9645-B5FD-2120997C4A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384" r="15047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749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E73255-8084-4DF9-BB0B-15EAC92E2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80A6E63-9EC0-2440-B84D-D56AF173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53" y="640081"/>
            <a:ext cx="1956491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2C2C2C"/>
                </a:solidFill>
              </a:rPr>
              <a:t>Growing the AI economy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67048353-8981-459A-9BC6-9711CE462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85050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E0B54D72-4A8F-6A46-9865-F12DCAE8F9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699" r="-2" b="-2"/>
          <a:stretch/>
        </p:blipFill>
        <p:spPr>
          <a:xfrm>
            <a:off x="3047223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19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362</Words>
  <Application>Microsoft Office PowerPoint</Application>
  <PresentationFormat>On-screen Show (4:3)</PresentationFormat>
  <Paragraphs>42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Artificial Intelligence</vt:lpstr>
      <vt:lpstr>What is Artificial Intelligence?</vt:lpstr>
      <vt:lpstr>Nine Key Issues</vt:lpstr>
      <vt:lpstr>Public awareness, debate, scrutiny and trust</vt:lpstr>
      <vt:lpstr>Public truth and political debate</vt:lpstr>
      <vt:lpstr>AI and the Future of Work</vt:lpstr>
      <vt:lpstr>Education: preparing present and future generations</vt:lpstr>
      <vt:lpstr>Data protection and bias</vt:lpstr>
      <vt:lpstr>Growing the AI economy</vt:lpstr>
      <vt:lpstr>Weaponisation</vt:lpstr>
      <vt:lpstr>Sexualisation </vt:lpstr>
      <vt:lpstr>Leadership: who shapes the future?</vt:lpstr>
      <vt:lpstr>Five overarching Principles</vt:lpstr>
      <vt:lpstr>Artificial intelligence should be developed for the common good and benefit of humanity</vt:lpstr>
      <vt:lpstr>Artificial intelligence should operate on principles of intelligibility and fairness.</vt:lpstr>
      <vt:lpstr>Artificial intelligence should not be used to diminish the data rights or privacy of individuals, families or communities.</vt:lpstr>
      <vt:lpstr>All citizens have the right to be educated to enable them to flourish mentally, emotionally and economically alongside artificial intelligence.  </vt:lpstr>
      <vt:lpstr>The autonomous power to hurt, destroy or deceive human beings should never be vested in artificial intelligence.  </vt:lpstr>
      <vt:lpstr>PowerPoint Presentation</vt:lpstr>
      <vt:lpstr>One big question</vt:lpstr>
      <vt:lpstr>PowerPoint Presentation</vt:lpstr>
      <vt:lpstr>PowerPoint Presentation</vt:lpstr>
      <vt:lpstr>The Word became flesh and lived among us, full of grace and truth  </vt:lpstr>
      <vt:lpstr>PowerPoint Presentation</vt:lpstr>
      <vt:lpstr>Artificial Intelligence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creator>Bishop of Oxford</dc:creator>
  <cp:lastModifiedBy>Steve Hight</cp:lastModifiedBy>
  <cp:revision>6</cp:revision>
  <dcterms:created xsi:type="dcterms:W3CDTF">2018-11-11T09:44:00Z</dcterms:created>
  <dcterms:modified xsi:type="dcterms:W3CDTF">2018-11-19T22:05:44Z</dcterms:modified>
</cp:coreProperties>
</file>